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257" r:id="rId2"/>
    <p:sldId id="300" r:id="rId3"/>
    <p:sldId id="258" r:id="rId4"/>
    <p:sldId id="259" r:id="rId5"/>
    <p:sldId id="304" r:id="rId6"/>
    <p:sldId id="260" r:id="rId7"/>
    <p:sldId id="261" r:id="rId8"/>
    <p:sldId id="262" r:id="rId9"/>
    <p:sldId id="305" r:id="rId10"/>
    <p:sldId id="263" r:id="rId11"/>
    <p:sldId id="306" r:id="rId12"/>
    <p:sldId id="307" r:id="rId13"/>
    <p:sldId id="301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4" r:id="rId30"/>
    <p:sldId id="285" r:id="rId31"/>
    <p:sldId id="286" r:id="rId32"/>
    <p:sldId id="293" r:id="rId33"/>
    <p:sldId id="294" r:id="rId34"/>
    <p:sldId id="302" r:id="rId35"/>
    <p:sldId id="295" r:id="rId36"/>
    <p:sldId id="296" r:id="rId37"/>
    <p:sldId id="297" r:id="rId38"/>
    <p:sldId id="298" r:id="rId39"/>
    <p:sldId id="299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96D"/>
    <a:srgbClr val="535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6" autoAdjust="0"/>
    <p:restoredTop sz="82423"/>
  </p:normalViewPr>
  <p:slideViewPr>
    <p:cSldViewPr snapToGrid="0">
      <p:cViewPr varScale="1">
        <p:scale>
          <a:sx n="107" d="100"/>
          <a:sy n="107" d="100"/>
        </p:scale>
        <p:origin x="1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AB1D9-45FB-43AE-9366-926896BB6BBC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0CE41-DC6E-4141-AF4A-A6EE60227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255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C31D-1050-4DD7-B384-9B6641A43FFB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D2922-8DB8-47E6-9714-E97A4CB16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751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63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9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71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305753"/>
            <a:ext cx="9144000" cy="552247"/>
            <a:chOff x="0" y="6305753"/>
            <a:chExt cx="9144000" cy="552247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11899"/>
              <a:ext cx="9144000" cy="546101"/>
            </a:xfrm>
            <a:prstGeom prst="rect">
              <a:avLst/>
            </a:prstGeom>
            <a:solidFill>
              <a:srgbClr val="DD196D"/>
            </a:solidFill>
            <a:ln>
              <a:solidFill>
                <a:srgbClr val="DD19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1"/>
            <p:cNvSpPr/>
            <p:nvPr userDrawn="1"/>
          </p:nvSpPr>
          <p:spPr>
            <a:xfrm>
              <a:off x="3471564" y="6305753"/>
              <a:ext cx="5672436" cy="552247"/>
            </a:xfrm>
            <a:custGeom>
              <a:avLst/>
              <a:gdLst>
                <a:gd name="connsiteX0" fmla="*/ 0 w 3005666"/>
                <a:gd name="connsiteY0" fmla="*/ 0 h 768614"/>
                <a:gd name="connsiteX1" fmla="*/ 3005666 w 3005666"/>
                <a:gd name="connsiteY1" fmla="*/ 0 h 768614"/>
                <a:gd name="connsiteX2" fmla="*/ 3005666 w 3005666"/>
                <a:gd name="connsiteY2" fmla="*/ 768614 h 768614"/>
                <a:gd name="connsiteX3" fmla="*/ 0 w 3005666"/>
                <a:gd name="connsiteY3" fmla="*/ 768614 h 768614"/>
                <a:gd name="connsiteX4" fmla="*/ 0 w 3005666"/>
                <a:gd name="connsiteY4" fmla="*/ 0 h 768614"/>
                <a:gd name="connsiteX0" fmla="*/ 0 w 3005666"/>
                <a:gd name="connsiteY0" fmla="*/ 0 h 777080"/>
                <a:gd name="connsiteX1" fmla="*/ 3005666 w 3005666"/>
                <a:gd name="connsiteY1" fmla="*/ 0 h 777080"/>
                <a:gd name="connsiteX2" fmla="*/ 3005666 w 3005666"/>
                <a:gd name="connsiteY2" fmla="*/ 768614 h 777080"/>
                <a:gd name="connsiteX3" fmla="*/ 990600 w 3005666"/>
                <a:gd name="connsiteY3" fmla="*/ 777080 h 777080"/>
                <a:gd name="connsiteX4" fmla="*/ 0 w 3005666"/>
                <a:gd name="connsiteY4" fmla="*/ 0 h 77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666" h="777080">
                  <a:moveTo>
                    <a:pt x="0" y="0"/>
                  </a:moveTo>
                  <a:lnTo>
                    <a:pt x="3005666" y="0"/>
                  </a:lnTo>
                  <a:lnTo>
                    <a:pt x="3005666" y="768614"/>
                  </a:lnTo>
                  <a:lnTo>
                    <a:pt x="990600" y="777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65F"/>
            </a:solidFill>
            <a:ln>
              <a:solidFill>
                <a:srgbClr val="535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51513" y="6356350"/>
            <a:ext cx="819410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11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36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6134" y="6399313"/>
            <a:ext cx="8598371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9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53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02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57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57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25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61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305753"/>
            <a:ext cx="9144000" cy="552247"/>
            <a:chOff x="0" y="6305753"/>
            <a:chExt cx="9144000" cy="55224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11899"/>
              <a:ext cx="9144000" cy="546101"/>
            </a:xfrm>
            <a:prstGeom prst="rect">
              <a:avLst/>
            </a:prstGeom>
            <a:solidFill>
              <a:srgbClr val="DD196D"/>
            </a:solidFill>
            <a:ln>
              <a:solidFill>
                <a:srgbClr val="DD19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3471564" y="6305753"/>
              <a:ext cx="5672436" cy="552247"/>
            </a:xfrm>
            <a:custGeom>
              <a:avLst/>
              <a:gdLst>
                <a:gd name="connsiteX0" fmla="*/ 0 w 3005666"/>
                <a:gd name="connsiteY0" fmla="*/ 0 h 768614"/>
                <a:gd name="connsiteX1" fmla="*/ 3005666 w 3005666"/>
                <a:gd name="connsiteY1" fmla="*/ 0 h 768614"/>
                <a:gd name="connsiteX2" fmla="*/ 3005666 w 3005666"/>
                <a:gd name="connsiteY2" fmla="*/ 768614 h 768614"/>
                <a:gd name="connsiteX3" fmla="*/ 0 w 3005666"/>
                <a:gd name="connsiteY3" fmla="*/ 768614 h 768614"/>
                <a:gd name="connsiteX4" fmla="*/ 0 w 3005666"/>
                <a:gd name="connsiteY4" fmla="*/ 0 h 768614"/>
                <a:gd name="connsiteX0" fmla="*/ 0 w 3005666"/>
                <a:gd name="connsiteY0" fmla="*/ 0 h 777080"/>
                <a:gd name="connsiteX1" fmla="*/ 3005666 w 3005666"/>
                <a:gd name="connsiteY1" fmla="*/ 0 h 777080"/>
                <a:gd name="connsiteX2" fmla="*/ 3005666 w 3005666"/>
                <a:gd name="connsiteY2" fmla="*/ 768614 h 777080"/>
                <a:gd name="connsiteX3" fmla="*/ 990600 w 3005666"/>
                <a:gd name="connsiteY3" fmla="*/ 777080 h 777080"/>
                <a:gd name="connsiteX4" fmla="*/ 0 w 3005666"/>
                <a:gd name="connsiteY4" fmla="*/ 0 h 77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666" h="777080">
                  <a:moveTo>
                    <a:pt x="0" y="0"/>
                  </a:moveTo>
                  <a:lnTo>
                    <a:pt x="3005666" y="0"/>
                  </a:lnTo>
                  <a:lnTo>
                    <a:pt x="3005666" y="768614"/>
                  </a:lnTo>
                  <a:lnTo>
                    <a:pt x="990600" y="777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65F"/>
            </a:solidFill>
            <a:ln>
              <a:solidFill>
                <a:srgbClr val="535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8406" y="63993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95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D19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65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6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6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65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6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4126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June 2017 </a:t>
            </a:r>
            <a:r>
              <a:rPr lang="mr-IN" dirty="0" smtClean="0"/>
              <a:t>–</a:t>
            </a:r>
            <a:r>
              <a:rPr lang="en-US" dirty="0" smtClean="0"/>
              <a:t> Monthly Training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 ways to leverage your facebook live videos as a 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86150"/>
            <a:ext cx="6941975" cy="131445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it</a:t>
            </a:r>
            <a:r>
              <a:rPr lang="en-US" dirty="0" smtClean="0"/>
              <a:t>? Cont’d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 hangingPunct="0"/>
            <a:r>
              <a:rPr lang="en-CA" dirty="0" smtClean="0"/>
              <a:t>Expand </a:t>
            </a:r>
            <a:r>
              <a:rPr lang="en-CA" dirty="0"/>
              <a:t>your community faster than you would expand by most traditional </a:t>
            </a:r>
            <a:r>
              <a:rPr lang="en-CA" dirty="0" smtClean="0"/>
              <a:t>methods</a:t>
            </a:r>
            <a:br>
              <a:rPr lang="en-CA" dirty="0" smtClean="0"/>
            </a:br>
            <a:endParaRPr lang="en-US" dirty="0"/>
          </a:p>
          <a:p>
            <a:pPr fontAlgn="base"/>
            <a:r>
              <a:rPr lang="en-CA" dirty="0"/>
              <a:t>Increase your credibility and authority almost </a:t>
            </a:r>
            <a:r>
              <a:rPr lang="en-CA" dirty="0" smtClean="0"/>
              <a:t>instantly. The </a:t>
            </a:r>
            <a:r>
              <a:rPr lang="en-CA" dirty="0"/>
              <a:t>interactive, live excitement factor and the fact that you can respond immediately to comments from your viewers</a:t>
            </a:r>
            <a:br>
              <a:rPr lang="en-CA" dirty="0"/>
            </a:br>
            <a:endParaRPr lang="en-CA" dirty="0"/>
          </a:p>
          <a:p>
            <a:pPr fontAlgn="base"/>
            <a:r>
              <a:rPr lang="en-CA" dirty="0"/>
              <a:t>Go through them later for product, teaching, book and blog post </a:t>
            </a:r>
            <a:r>
              <a:rPr lang="en-CA" dirty="0" smtClean="0"/>
              <a:t>ideas</a:t>
            </a:r>
          </a:p>
          <a:p>
            <a:pPr marL="0" indent="0" fontAlgn="base">
              <a:buNone/>
            </a:pPr>
            <a:endParaRPr lang="en-CA" dirty="0" smtClean="0"/>
          </a:p>
          <a:p>
            <a:pPr lvl="0" fontAlgn="base"/>
            <a:r>
              <a:rPr lang="en-CA" dirty="0"/>
              <a:t>For your clients </a:t>
            </a:r>
            <a:r>
              <a:rPr lang="mr-IN" dirty="0"/>
              <a:t>–</a:t>
            </a:r>
            <a:r>
              <a:rPr lang="en-CA" dirty="0"/>
              <a:t> if they have Facebook Groups </a:t>
            </a:r>
            <a:r>
              <a:rPr lang="mr-IN" dirty="0"/>
              <a:t>–</a:t>
            </a:r>
            <a:r>
              <a:rPr lang="en-CA" dirty="0"/>
              <a:t> it allows members to be part of their life.</a:t>
            </a:r>
            <a:endParaRPr lang="en-US" dirty="0"/>
          </a:p>
          <a:p>
            <a:pPr fontAlgn="base"/>
            <a:endParaRPr lang="en-CA" dirty="0"/>
          </a:p>
          <a:p>
            <a:pPr lvl="0" fontAlgn="base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talk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Doesn</a:t>
            </a:r>
            <a:r>
              <a:rPr lang="mr-IN" dirty="0" smtClean="0"/>
              <a:t>’</a:t>
            </a:r>
            <a:r>
              <a:rPr lang="en-US" dirty="0" smtClean="0"/>
              <a:t>t have to be scripted</a:t>
            </a:r>
          </a:p>
          <a:p>
            <a:r>
              <a:rPr lang="en-US" dirty="0" smtClean="0"/>
              <a:t>Think of the pain points of your clients </a:t>
            </a:r>
            <a:r>
              <a:rPr lang="mr-IN" dirty="0" smtClean="0"/>
              <a:t>–</a:t>
            </a:r>
            <a:r>
              <a:rPr lang="en-US" dirty="0" smtClean="0"/>
              <a:t> solve them</a:t>
            </a:r>
          </a:p>
          <a:p>
            <a:r>
              <a:rPr lang="en-US" dirty="0" smtClean="0"/>
              <a:t>Talk about services you deliver</a:t>
            </a:r>
          </a:p>
          <a:p>
            <a:r>
              <a:rPr lang="en-US" dirty="0" smtClean="0"/>
              <a:t>Build relationships</a:t>
            </a:r>
          </a:p>
          <a:p>
            <a:r>
              <a:rPr lang="en-US" dirty="0" smtClean="0"/>
              <a:t>Create a template of what you want to cover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77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Facebook Live Template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9916"/>
              </p:ext>
            </p:extLst>
          </p:nvPr>
        </p:nvGraphicFramePr>
        <p:xfrm>
          <a:off x="628650" y="1484415"/>
          <a:ext cx="78867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/>
              </a:tblGrid>
              <a:tr h="636905">
                <a:tc>
                  <a:txBody>
                    <a:bodyPr/>
                    <a:lstStyle/>
                    <a:p>
                      <a:r>
                        <a:rPr lang="en-US" dirty="0" smtClean="0"/>
                        <a:t>Todays Thought/Problem: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question to my Viewers: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Invitation to share</a:t>
                      </a:r>
                      <a:r>
                        <a:rPr lang="en-US" baseline="0" dirty="0" smtClean="0"/>
                        <a:t> their thoughts or ask questions: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personal</a:t>
                      </a:r>
                      <a:r>
                        <a:rPr lang="en-US" baseline="0" dirty="0" smtClean="0"/>
                        <a:t> example of this point or situation: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comments on their comments or questions: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solution / summary: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 to action I want</a:t>
                      </a:r>
                      <a:r>
                        <a:rPr lang="en-US" baseline="0" dirty="0" smtClean="0"/>
                        <a:t> to end with: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28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Leverage of Facebook Lives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55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Step </a:t>
            </a:r>
            <a:r>
              <a:rPr lang="en-CA" dirty="0"/>
              <a:t>one: post your facebook live videos to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Post Your Facebook Live Videos to YouTube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CA" dirty="0"/>
              <a:t>Upload Facebook Live videos to YouTube from your Page or Group. Use optimized </a:t>
            </a:r>
            <a:r>
              <a:rPr lang="en-CA" b="1" dirty="0"/>
              <a:t>descriptions</a:t>
            </a:r>
            <a:r>
              <a:rPr lang="en-CA" dirty="0"/>
              <a:t> and </a:t>
            </a:r>
            <a:r>
              <a:rPr lang="en-CA" b="1" dirty="0"/>
              <a:t>keywords</a:t>
            </a:r>
            <a:r>
              <a:rPr lang="en-CA" dirty="0"/>
              <a:t> to attract the right audience and ensure more shares. </a:t>
            </a:r>
            <a:r>
              <a:rPr lang="en-US" dirty="0"/>
              <a:t/>
            </a:r>
            <a:br>
              <a:rPr lang="en-US" dirty="0"/>
            </a:br>
            <a:endParaRPr lang="en-US" b="1" dirty="0" smtClean="0"/>
          </a:p>
          <a:p>
            <a:pPr fontAlgn="base"/>
            <a:r>
              <a:rPr lang="en-CA" dirty="0" smtClean="0"/>
              <a:t>Uploading </a:t>
            </a:r>
            <a:r>
              <a:rPr lang="en-CA" dirty="0"/>
              <a:t>to YouTube is a simple, 3-step process:</a:t>
            </a:r>
            <a:endParaRPr lang="en-US" dirty="0"/>
          </a:p>
          <a:p>
            <a:pPr lvl="0" fontAlgn="base" hangingPunct="0"/>
            <a:r>
              <a:rPr lang="en-CA" dirty="0"/>
              <a:t>Download in HD from FB video</a:t>
            </a:r>
            <a:endParaRPr lang="en-US" dirty="0"/>
          </a:p>
          <a:p>
            <a:pPr lvl="0" fontAlgn="base" hangingPunct="0"/>
            <a:r>
              <a:rPr lang="en-CA" dirty="0"/>
              <a:t>Right-click on live video you want to upload to YouTube</a:t>
            </a:r>
            <a:endParaRPr lang="en-US" dirty="0"/>
          </a:p>
          <a:p>
            <a:pPr lvl="0" fontAlgn="base" hangingPunct="0"/>
            <a:r>
              <a:rPr lang="en-CA" dirty="0"/>
              <a:t>Select  "Save video/file as..." and select “YouTube”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6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Post Your Facebook Live Videos to YouTube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CA" dirty="0"/>
              <a:t>1,077,200,109 video views monthly, according </a:t>
            </a:r>
            <a:r>
              <a:rPr lang="en-CA" dirty="0" smtClean="0"/>
              <a:t>to Social Blade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16" y="2656794"/>
            <a:ext cx="5876245" cy="24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1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Post Your Facebook Live Videos to YouTube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 hangingPunct="0"/>
            <a:r>
              <a:rPr lang="en-CA" dirty="0"/>
              <a:t>Strip the keywords down to absolute essentials 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  <a:p>
            <a:pPr lvl="0" fontAlgn="base" hangingPunct="0"/>
            <a:r>
              <a:rPr lang="en-CA" dirty="0"/>
              <a:t>Add specific keywords to narrow the search </a:t>
            </a:r>
            <a:r>
              <a:rPr lang="en-CA" dirty="0" smtClean="0"/>
              <a:t>queue</a:t>
            </a:r>
            <a:br>
              <a:rPr lang="en-CA" dirty="0" smtClean="0"/>
            </a:br>
            <a:endParaRPr lang="en-US" dirty="0"/>
          </a:p>
          <a:p>
            <a:pPr lvl="0" fontAlgn="base" hangingPunct="0"/>
            <a:r>
              <a:rPr lang="en-CA" dirty="0"/>
              <a:t>Strip away empty or weak words</a:t>
            </a:r>
            <a:endParaRPr lang="en-US" dirty="0"/>
          </a:p>
          <a:p>
            <a:pPr marL="0" indent="0" fontAlgn="base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49582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Post Your Facebook Live Videos to YouTube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79944"/>
            <a:ext cx="7886700" cy="4242699"/>
          </a:xfrm>
        </p:spPr>
      </p:pic>
    </p:spTree>
    <p:extLst>
      <p:ext uri="{BB962C8B-B14F-4D97-AF65-F5344CB8AC3E}">
        <p14:creationId xmlns:p14="http://schemas.microsoft.com/office/powerpoint/2010/main" val="51359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Post Your Facebook Live Videos to YouTube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226333"/>
          </a:xfrm>
        </p:spPr>
        <p:txBody>
          <a:bodyPr>
            <a:normAutofit/>
          </a:bodyPr>
          <a:lstStyle/>
          <a:p>
            <a:pPr marL="342900" indent="-342900" fontAlgn="base" hangingPunct="0">
              <a:buFont typeface="+mj-lt"/>
              <a:buAutoNum type="arabicPeriod"/>
            </a:pPr>
            <a:r>
              <a:rPr lang="en-CA" dirty="0"/>
              <a:t>People looking for specific “how to” information</a:t>
            </a:r>
            <a:endParaRPr lang="en-US" dirty="0"/>
          </a:p>
          <a:p>
            <a:pPr marL="342900" indent="-342900" fontAlgn="base" hangingPunct="0">
              <a:buFont typeface="+mj-lt"/>
              <a:buAutoNum type="arabicPeriod"/>
            </a:pPr>
            <a:r>
              <a:rPr lang="en-CA" dirty="0"/>
              <a:t>People looking for instant entertainment</a:t>
            </a:r>
            <a:endParaRPr lang="en-US" dirty="0"/>
          </a:p>
          <a:p>
            <a:pPr marL="0" indent="0" fontAlgn="base">
              <a:buNone/>
            </a:pPr>
            <a:endParaRPr lang="en-C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04" y="3051958"/>
            <a:ext cx="5201392" cy="282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4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done one yet?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a Smart Phone User? (Apple or Android)</a:t>
            </a:r>
          </a:p>
          <a:p>
            <a:r>
              <a:rPr lang="en-US" dirty="0" smtClean="0"/>
              <a:t>Who is a Google Chrome User?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7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Step two: the best way to use it on your blog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58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Best Way to Use it on Your Blog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 hangingPunct="0"/>
            <a:r>
              <a:rPr lang="en-CA" dirty="0"/>
              <a:t>Change the slant of the article to reflect feedback you got during or after the event</a:t>
            </a:r>
            <a:endParaRPr lang="en-US" dirty="0"/>
          </a:p>
          <a:p>
            <a:pPr lvl="0" fontAlgn="base" hangingPunct="0"/>
            <a:r>
              <a:rPr lang="en-CA" dirty="0"/>
              <a:t>Split it into more than one keyword-specific article</a:t>
            </a:r>
            <a:endParaRPr lang="en-US" dirty="0"/>
          </a:p>
          <a:p>
            <a:pPr lvl="0" fontAlgn="base" hangingPunct="0"/>
            <a:r>
              <a:rPr lang="en-CA" dirty="0"/>
              <a:t>Use it to promote your next Facebook Live appearance</a:t>
            </a:r>
            <a:endParaRPr lang="en-US" dirty="0"/>
          </a:p>
          <a:p>
            <a:pPr fontAlgn="base"/>
            <a:endParaRPr lang="en-CA" dirty="0" smtClean="0"/>
          </a:p>
          <a:p>
            <a:pPr marL="0" indent="0" fontAlgn="base">
              <a:buNone/>
            </a:pPr>
            <a:r>
              <a:rPr lang="en-CA" dirty="0" smtClean="0"/>
              <a:t>And </a:t>
            </a:r>
            <a:r>
              <a:rPr lang="en-CA" dirty="0"/>
              <a:t>you can </a:t>
            </a:r>
            <a:r>
              <a:rPr lang="en-CA" b="1" dirty="0"/>
              <a:t>use actual keywords supplied by the people who watched the live video or its replay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197359" y="311759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67020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Best Way to Use it on Your Blog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CA" dirty="0"/>
              <a:t>Blog</a:t>
            </a:r>
            <a:r>
              <a:rPr lang="en-CA" b="1" dirty="0"/>
              <a:t> </a:t>
            </a:r>
            <a:r>
              <a:rPr lang="en-CA" b="1" i="1" u="sng" dirty="0"/>
              <a:t>about</a:t>
            </a:r>
            <a:r>
              <a:rPr lang="en-CA" b="1" dirty="0"/>
              <a:t> </a:t>
            </a:r>
            <a:r>
              <a:rPr lang="en-CA" dirty="0"/>
              <a:t>Facebook Live. Leslie Samuel got over 1.01k shares on his blog article: 246 Facebook Live Video: What Bloggers Need to Know 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  <a:p>
            <a:pPr marL="0" indent="0" fontAlgn="base">
              <a:buNone/>
            </a:pPr>
            <a:r>
              <a:rPr lang="en-CA" dirty="0"/>
              <a:t>Keep an eye on your blog comments to see if your audience is asking questions that provide natural opportunities to write Facebook Live blog posts.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197359" y="311759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1474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Best Way to Use it on Your Blog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CA" dirty="0" smtClean="0"/>
              <a:t>A bonus to doing this:</a:t>
            </a:r>
          </a:p>
          <a:p>
            <a:pPr marL="0" indent="0" fontAlgn="base">
              <a:buNone/>
            </a:pPr>
            <a:r>
              <a:rPr lang="en-CA" dirty="0" smtClean="0"/>
              <a:t>“If </a:t>
            </a:r>
            <a:r>
              <a:rPr lang="en-CA" dirty="0"/>
              <a:t>you embed the Facebook video onto a blog post, and a reader watches and Likes the video, they "bump" the video back into the news feed of their followers, potentially giving it greater visibility</a:t>
            </a:r>
            <a:r>
              <a:rPr lang="en-CA" dirty="0" smtClean="0"/>
              <a:t>.”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CA" dirty="0"/>
              <a:t>Consider taking your videos from other platforms and uploading them to Facebook, and then embedding </a:t>
            </a:r>
            <a:r>
              <a:rPr lang="en-CA" i="1" dirty="0"/>
              <a:t>that</a:t>
            </a:r>
            <a:r>
              <a:rPr lang="en-CA" dirty="0"/>
              <a:t> post into your articles.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197359" y="311759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22958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Best Way to Use it on Your Blog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Download your Facebook Live video and post supporting photos to Instagram, as Marutaro did with his video of “Mari, the meanest dog in the World”.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197359" y="311759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52" y="3117591"/>
            <a:ext cx="2899342" cy="292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Best Way to Use it on Your Blog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CA" dirty="0" smtClean="0"/>
              <a:t>Transcribe the audio portion of the FB live; </a:t>
            </a:r>
            <a:r>
              <a:rPr lang="en-CA" dirty="0"/>
              <a:t>then customize the transcription to fit into a blog post format by adding subheads, turning sections into bullet lists and so forth</a:t>
            </a:r>
            <a:r>
              <a:rPr lang="en-CA" dirty="0" smtClean="0"/>
              <a:t>.</a:t>
            </a:r>
          </a:p>
          <a:p>
            <a:pPr marL="0" indent="0" fontAlgn="base">
              <a:buNone/>
            </a:pPr>
            <a:endParaRPr lang="en-CA" dirty="0"/>
          </a:p>
          <a:p>
            <a:pPr marL="0" indent="0" fontAlgn="base">
              <a:buNone/>
            </a:pPr>
            <a:r>
              <a:rPr lang="en-CA" dirty="0"/>
              <a:t>And be sure to use screenshots taken directly from your Facebook Live video, to illustrate your blog post!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197359" y="311759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5718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Step three: transform it to audio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09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Transform it to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02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CA" dirty="0"/>
              <a:t>Strip out the audio and </a:t>
            </a:r>
            <a:r>
              <a:rPr lang="en-CA" b="1" dirty="0"/>
              <a:t>use it for a podcast episode</a:t>
            </a:r>
            <a:r>
              <a:rPr lang="en-CA" dirty="0"/>
              <a:t>. </a:t>
            </a:r>
            <a:endParaRPr lang="en-US" dirty="0"/>
          </a:p>
          <a:p>
            <a:pPr lvl="0" hangingPunct="0"/>
            <a:endParaRPr lang="en-US" dirty="0" smtClean="0"/>
          </a:p>
          <a:p>
            <a:pPr lvl="0" fontAlgn="base" hangingPunct="0"/>
            <a:r>
              <a:rPr lang="en-CA" dirty="0"/>
              <a:t>Click on the </a:t>
            </a:r>
            <a:r>
              <a:rPr lang="en-CA" b="1" dirty="0"/>
              <a:t>time stamp</a:t>
            </a:r>
            <a:endParaRPr lang="en-US" dirty="0"/>
          </a:p>
          <a:p>
            <a:pPr lvl="0" fontAlgn="base" hangingPunct="0"/>
            <a:r>
              <a:rPr lang="en-CA" dirty="0"/>
              <a:t>Select “normal quality” (NOT HD) </a:t>
            </a:r>
            <a:endParaRPr lang="en-US" dirty="0"/>
          </a:p>
          <a:p>
            <a:pPr lvl="0" fontAlgn="base" hangingPunct="0"/>
            <a:r>
              <a:rPr lang="en-CA" dirty="0"/>
              <a:t>Complete the process online using </a:t>
            </a:r>
            <a:r>
              <a:rPr lang="en-CA" dirty="0" smtClean="0"/>
              <a:t>Audio-</a:t>
            </a:r>
            <a:r>
              <a:rPr lang="en-CA" dirty="0" err="1" smtClean="0"/>
              <a:t>extractor.net</a:t>
            </a:r>
            <a:endParaRPr lang="en-CA" dirty="0" smtClean="0"/>
          </a:p>
          <a:p>
            <a:pPr lvl="0" fontAlgn="base" hangingPunct="0"/>
            <a:r>
              <a:rPr lang="en-CA" dirty="0" smtClean="0"/>
              <a:t>(Personally not tried this but </a:t>
            </a:r>
            <a:r>
              <a:rPr lang="mr-IN" dirty="0" smtClean="0"/>
              <a:t>…</a:t>
            </a:r>
            <a:r>
              <a:rPr lang="en-GB" dirty="0" smtClean="0"/>
              <a:t>. It’s on the list)</a:t>
            </a:r>
            <a:endParaRPr lang="en-US" dirty="0"/>
          </a:p>
          <a:p>
            <a:pPr lvl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99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Transform it to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02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CA" dirty="0"/>
              <a:t>Don’t just randomly create podcast episodes. Plan them, so you can </a:t>
            </a:r>
            <a:r>
              <a:rPr lang="en-CA" b="1" dirty="0"/>
              <a:t>build a focused podcast series </a:t>
            </a:r>
            <a:r>
              <a:rPr lang="en-CA" dirty="0"/>
              <a:t>and create </a:t>
            </a:r>
            <a:r>
              <a:rPr lang="en-CA" b="1" dirty="0"/>
              <a:t>consistency</a:t>
            </a:r>
            <a:r>
              <a:rPr lang="en-CA" dirty="0"/>
              <a:t> to your topic or </a:t>
            </a:r>
            <a:r>
              <a:rPr lang="en-CA" dirty="0" smtClean="0"/>
              <a:t>theme.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35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Step </a:t>
            </a:r>
            <a:r>
              <a:rPr lang="en-CA" dirty="0" smtClean="0"/>
              <a:t>four: </a:t>
            </a:r>
            <a:r>
              <a:rPr lang="en-CA" dirty="0"/>
              <a:t>turn facebook live videos into a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How!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1" y="1793174"/>
            <a:ext cx="6764729" cy="30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Turn Facebook Live Videos into a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02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CA" dirty="0"/>
              <a:t>Transcribing your video and saving screenshots from a themed collection of Facebook Live videos and then revise and edit your content to create </a:t>
            </a:r>
            <a:r>
              <a:rPr lang="en-CA" dirty="0" smtClean="0"/>
              <a:t>an </a:t>
            </a:r>
            <a:r>
              <a:rPr lang="en-CA" dirty="0" err="1" smtClean="0"/>
              <a:t>ebook</a:t>
            </a:r>
            <a:r>
              <a:rPr lang="en-CA" dirty="0" smtClean="0"/>
              <a:t>/lead magnet.</a:t>
            </a:r>
            <a:endParaRPr lang="en-US" dirty="0"/>
          </a:p>
          <a:p>
            <a:pPr marL="0" indent="0" fontAlgn="base">
              <a:buNone/>
            </a:pPr>
            <a:endParaRPr lang="en-CA" dirty="0" smtClean="0"/>
          </a:p>
          <a:p>
            <a:pPr marL="0" indent="0" fontAlgn="base">
              <a:buNone/>
            </a:pPr>
            <a:r>
              <a:rPr lang="en-CA" dirty="0" smtClean="0"/>
              <a:t>This </a:t>
            </a:r>
            <a:r>
              <a:rPr lang="en-CA" dirty="0"/>
              <a:t>works best if you plan the book outline first; then plan your video segments so they will seamlessly fit into your plan.</a:t>
            </a:r>
            <a:endParaRPr lang="en-US" dirty="0"/>
          </a:p>
          <a:p>
            <a:pPr lvl="0" hangingPunct="0"/>
            <a:endParaRPr lang="en-US" dirty="0"/>
          </a:p>
          <a:p>
            <a:pPr lvl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7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Turn Facebook Live Videos into a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603169"/>
            <a:ext cx="8188036" cy="4275116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en-CA" dirty="0"/>
              <a:t>You will be gaining feedback to your live segments as you go, so that you know without having to lift a finger in doing research. </a:t>
            </a:r>
            <a:endParaRPr lang="en-CA" dirty="0" smtClean="0"/>
          </a:p>
          <a:p>
            <a:pPr marL="0" indent="0" fontAlgn="base">
              <a:buNone/>
            </a:pPr>
            <a:endParaRPr lang="en-US" dirty="0" smtClean="0"/>
          </a:p>
          <a:p>
            <a:pPr lvl="0" fontAlgn="base" hangingPunct="0"/>
            <a:r>
              <a:rPr lang="en-CA" dirty="0" smtClean="0"/>
              <a:t>What </a:t>
            </a:r>
            <a:r>
              <a:rPr lang="en-CA" dirty="0"/>
              <a:t>people really think of what you are teaching … while you are teaching it</a:t>
            </a:r>
            <a:endParaRPr lang="en-US" dirty="0"/>
          </a:p>
          <a:p>
            <a:pPr lvl="0" fontAlgn="base" hangingPunct="0"/>
            <a:r>
              <a:rPr lang="en-CA" dirty="0"/>
              <a:t>Which questions your teaching instantly brings up, or what objections they make</a:t>
            </a:r>
            <a:endParaRPr lang="en-US" dirty="0"/>
          </a:p>
          <a:p>
            <a:pPr lvl="0" fontAlgn="base" hangingPunct="0"/>
            <a:r>
              <a:rPr lang="en-CA" dirty="0"/>
              <a:t>What they are most concerned about, and what your live words trigger</a:t>
            </a:r>
            <a:endParaRPr lang="en-US" dirty="0"/>
          </a:p>
          <a:p>
            <a:pPr lvl="0" fontAlgn="base" hangingPunct="0"/>
            <a:r>
              <a:rPr lang="en-CA" dirty="0"/>
              <a:t>What they ignore</a:t>
            </a:r>
            <a:endParaRPr lang="en-US" dirty="0"/>
          </a:p>
          <a:p>
            <a:pPr lvl="0" fontAlgn="base" hangingPunct="0"/>
            <a:r>
              <a:rPr lang="en-CA" dirty="0"/>
              <a:t>What they want more </a:t>
            </a:r>
            <a:r>
              <a:rPr lang="en-CA" dirty="0" smtClean="0"/>
              <a:t>of</a:t>
            </a:r>
          </a:p>
          <a:p>
            <a:pPr lvl="0" fontAlgn="base" hangingPunct="0"/>
            <a:endParaRPr lang="en-CA" dirty="0"/>
          </a:p>
          <a:p>
            <a:pPr lvl="0" fontAlgn="base" hangingPunct="0"/>
            <a:r>
              <a:rPr lang="en-CA" dirty="0" smtClean="0"/>
              <a:t>Important to know who you are trying to target with this.</a:t>
            </a:r>
            <a:endParaRPr lang="en-US" dirty="0"/>
          </a:p>
          <a:p>
            <a:pPr lvl="0" hangingPunct="0"/>
            <a:endParaRPr lang="en-US" dirty="0"/>
          </a:p>
          <a:p>
            <a:pPr lvl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Step five: get as many people to see the video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38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As Many People to See the Video as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0204"/>
          </a:xfrm>
        </p:spPr>
        <p:txBody>
          <a:bodyPr>
            <a:normAutofit fontScale="92500" lnSpcReduction="20000"/>
          </a:bodyPr>
          <a:lstStyle/>
          <a:p>
            <a:pPr marL="0" indent="0" hangingPunct="0">
              <a:buNone/>
            </a:pPr>
            <a:r>
              <a:rPr lang="en-CA" b="1" dirty="0"/>
              <a:t>Give your video to the person who was in it with you</a:t>
            </a:r>
            <a:r>
              <a:rPr lang="en-CA" dirty="0"/>
              <a:t>, if you created your Facebook Live video with a </a:t>
            </a:r>
            <a:r>
              <a:rPr lang="en-CA" dirty="0" smtClean="0"/>
              <a:t>partner and get them to share it. </a:t>
            </a:r>
          </a:p>
          <a:p>
            <a:pPr marL="0" indent="0" hangingPunct="0">
              <a:buNone/>
            </a:pPr>
            <a:endParaRPr lang="en-CA" dirty="0"/>
          </a:p>
          <a:p>
            <a:pPr marL="0" indent="0" hangingPunct="0">
              <a:buNone/>
            </a:pPr>
            <a:r>
              <a:rPr lang="en-CA" dirty="0" smtClean="0"/>
              <a:t>Create </a:t>
            </a:r>
            <a:r>
              <a:rPr lang="en-CA" dirty="0"/>
              <a:t>graphics for the video and share these with a link to your video on Instagram, Pinterest and Twitter.</a:t>
            </a:r>
            <a:r>
              <a:rPr lang="en-US" dirty="0"/>
              <a:t> </a:t>
            </a:r>
            <a:endParaRPr lang="en-US" dirty="0" smtClean="0"/>
          </a:p>
          <a:p>
            <a:pPr marL="0" indent="0" hangingPunct="0">
              <a:buNone/>
            </a:pPr>
            <a:endParaRPr lang="en-US" b="1" dirty="0"/>
          </a:p>
          <a:p>
            <a:pPr marL="0" indent="0" hangingPunct="0">
              <a:buNone/>
            </a:pPr>
            <a:r>
              <a:rPr lang="en-CA" dirty="0"/>
              <a:t>And one really exciting use for your recorded Facebook Live video—that will really increase its reach—is as a</a:t>
            </a:r>
            <a:r>
              <a:rPr lang="en-CA" b="1" dirty="0"/>
              <a:t> Facebook ad</a:t>
            </a:r>
            <a:r>
              <a:rPr lang="en-CA" dirty="0"/>
              <a:t>. </a:t>
            </a:r>
            <a:r>
              <a:rPr lang="en-CA" dirty="0" smtClean="0"/>
              <a:t>Facebook loves videos and its loves Facebook video </a:t>
            </a:r>
            <a:r>
              <a:rPr lang="en-CA" dirty="0" smtClean="0"/>
              <a:t>ads </a:t>
            </a:r>
            <a:r>
              <a:rPr lang="mr-IN" dirty="0" smtClean="0"/>
              <a:t>–</a:t>
            </a:r>
            <a:r>
              <a:rPr lang="en-CA" dirty="0" smtClean="0"/>
              <a:t> Winner!</a:t>
            </a:r>
            <a:endParaRPr lang="en-US" dirty="0"/>
          </a:p>
          <a:p>
            <a:pPr marL="0" indent="0" hangingPunct="0">
              <a:buNone/>
            </a:pPr>
            <a:endParaRPr lang="en-US" b="1" dirty="0" smtClean="0"/>
          </a:p>
          <a:p>
            <a:pPr marL="0" indent="0" hangingPunc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34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As Many People to See the Video as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CA" dirty="0"/>
              <a:t>Ask questions of your viewers </a:t>
            </a:r>
            <a:r>
              <a:rPr lang="mr-IN" dirty="0"/>
              <a:t>–</a:t>
            </a:r>
            <a:r>
              <a:rPr lang="en-CA" dirty="0"/>
              <a:t> the easiest way and the way which generates engagement is to run comparison choices such as:</a:t>
            </a:r>
            <a:endParaRPr lang="en-US" dirty="0"/>
          </a:p>
          <a:p>
            <a:pPr lvl="1" fontAlgn="base" hangingPunct="0"/>
            <a:r>
              <a:rPr lang="en-CA" dirty="0"/>
              <a:t>Video or PDF?</a:t>
            </a:r>
            <a:endParaRPr lang="en-US" dirty="0"/>
          </a:p>
          <a:p>
            <a:pPr lvl="1" fontAlgn="base" hangingPunct="0"/>
            <a:r>
              <a:rPr lang="en-CA" dirty="0"/>
              <a:t>Stock Photos or Take Your Own?</a:t>
            </a:r>
            <a:endParaRPr lang="en-US" dirty="0"/>
          </a:p>
          <a:p>
            <a:pPr lvl="1" fontAlgn="base" hangingPunct="0"/>
            <a:r>
              <a:rPr lang="en-CA" dirty="0"/>
              <a:t>Kindle for a prize or Amazon gift card</a:t>
            </a:r>
            <a:r>
              <a:rPr lang="en-CA" dirty="0" smtClean="0"/>
              <a:t>?</a:t>
            </a:r>
          </a:p>
          <a:p>
            <a:pPr fontAlgn="base" hangingPunct="0"/>
            <a:r>
              <a:rPr lang="en-CA" dirty="0" smtClean="0"/>
              <a:t>Do name shout outs.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80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As Many People to See the Video as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508166"/>
            <a:ext cx="8164286" cy="4249438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CA" dirty="0"/>
              <a:t>Select or upload your Live Video recording, enter the URL you want the ad to send people to, and set it as an </a:t>
            </a:r>
            <a:r>
              <a:rPr lang="en-CA" b="1" dirty="0"/>
              <a:t>Ongoing Ad</a:t>
            </a:r>
            <a:r>
              <a:rPr lang="en-CA" dirty="0"/>
              <a:t>. </a:t>
            </a:r>
            <a:endParaRPr lang="en-US" b="1" dirty="0" smtClean="0"/>
          </a:p>
          <a:p>
            <a:pPr marL="0" indent="0" hangingPunc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54" y="3188832"/>
            <a:ext cx="5299131" cy="24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76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As Many People to See the Video as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0204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CA" dirty="0"/>
              <a:t>Always be on the lookout for Facebook Live video topics … and opportunities to share it. </a:t>
            </a:r>
            <a:endParaRPr lang="en-CA" dirty="0" smtClean="0"/>
          </a:p>
          <a:p>
            <a:pPr marL="0" indent="0" fontAlgn="base">
              <a:buNone/>
            </a:pPr>
            <a:endParaRPr lang="en-CA" b="1" dirty="0"/>
          </a:p>
          <a:p>
            <a:pPr marL="0" indent="0" fontAlgn="base">
              <a:buNone/>
            </a:pPr>
            <a:r>
              <a:rPr lang="en-CA" b="1" dirty="0" smtClean="0"/>
              <a:t>Announce </a:t>
            </a:r>
            <a:r>
              <a:rPr lang="en-CA" b="1" dirty="0"/>
              <a:t>your video to people, the morning you are planning to create it</a:t>
            </a:r>
            <a:r>
              <a:rPr lang="en-CA" dirty="0"/>
              <a:t>. </a:t>
            </a:r>
            <a:endParaRPr lang="en-CA" dirty="0" smtClean="0"/>
          </a:p>
          <a:p>
            <a:pPr marL="0" indent="0" fontAlgn="base">
              <a:buNone/>
            </a:pPr>
            <a:endParaRPr lang="en-CA" dirty="0"/>
          </a:p>
          <a:p>
            <a:pPr marL="0" indent="0" fontAlgn="base">
              <a:buNone/>
            </a:pPr>
            <a:r>
              <a:rPr lang="en-CA" dirty="0" smtClean="0"/>
              <a:t>And </a:t>
            </a:r>
            <a:r>
              <a:rPr lang="en-CA" dirty="0"/>
              <a:t>again at hourly intervals on Twitter; at least once more on Facebook. </a:t>
            </a:r>
            <a:endParaRPr lang="en-CA" dirty="0" smtClean="0"/>
          </a:p>
          <a:p>
            <a:pPr marL="0" indent="0" fontAlgn="base">
              <a:buNone/>
            </a:pPr>
            <a:endParaRPr lang="en-CA" dirty="0"/>
          </a:p>
          <a:p>
            <a:pPr marL="0" indent="0" fontAlgn="base">
              <a:buNone/>
            </a:pPr>
            <a:r>
              <a:rPr lang="en-CA" dirty="0" smtClean="0"/>
              <a:t>Let </a:t>
            </a:r>
            <a:r>
              <a:rPr lang="en-CA" dirty="0"/>
              <a:t>them know “I’ll be live at 2 p.m. today. Join me there to discuss [your topic]”.  </a:t>
            </a:r>
            <a:endParaRPr lang="en-US" dirty="0"/>
          </a:p>
          <a:p>
            <a:pPr marL="0" indent="0" hangingPunc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28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As Many People to See the Video as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02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CA" b="1" dirty="0"/>
              <a:t>Post again</a:t>
            </a:r>
            <a:r>
              <a:rPr lang="en-CA" dirty="0"/>
              <a:t> in your social networks when you are just about to go live. </a:t>
            </a:r>
            <a:endParaRPr lang="en-CA" dirty="0" smtClean="0"/>
          </a:p>
          <a:p>
            <a:pPr marL="0" indent="0" fontAlgn="base">
              <a:buNone/>
            </a:pPr>
            <a:endParaRPr lang="en-CA" dirty="0"/>
          </a:p>
          <a:p>
            <a:pPr marL="0" indent="0" fontAlgn="base">
              <a:buNone/>
            </a:pPr>
            <a:r>
              <a:rPr lang="en-CA" dirty="0" smtClean="0"/>
              <a:t>And </a:t>
            </a:r>
            <a:r>
              <a:rPr lang="en-CA" dirty="0"/>
              <a:t>share the recording on your other social networks too.  </a:t>
            </a:r>
            <a:endParaRPr lang="en-CA" dirty="0" smtClean="0"/>
          </a:p>
          <a:p>
            <a:pPr marL="0" indent="0" fontAlgn="base">
              <a:buNone/>
            </a:pPr>
            <a:endParaRPr lang="en-CA" b="1" dirty="0"/>
          </a:p>
          <a:p>
            <a:pPr marL="0" indent="0" fontAlgn="base">
              <a:buNone/>
            </a:pPr>
            <a:r>
              <a:rPr lang="en-CA" b="1" dirty="0" smtClean="0"/>
              <a:t>Revisit </a:t>
            </a:r>
            <a:r>
              <a:rPr lang="en-CA" dirty="0"/>
              <a:t>your past Facebook Live recordings. Keep them in </a:t>
            </a:r>
            <a:r>
              <a:rPr lang="en-CA" dirty="0" smtClean="0"/>
              <a:t>circulation.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32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As Many People to See the Video as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002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CA" dirty="0" smtClean="0"/>
              <a:t>But </a:t>
            </a:r>
            <a:r>
              <a:rPr lang="en-CA" dirty="0"/>
              <a:t>what’s the best way to leverage your Facebook Live videos? </a:t>
            </a:r>
            <a:endParaRPr lang="en-US" dirty="0"/>
          </a:p>
          <a:p>
            <a:pPr marL="0" indent="0" fontAlgn="base">
              <a:buNone/>
            </a:pPr>
            <a:endParaRPr lang="en-CA" dirty="0" smtClean="0"/>
          </a:p>
          <a:p>
            <a:pPr marL="0" indent="0" fontAlgn="base">
              <a:buNone/>
            </a:pPr>
            <a:r>
              <a:rPr lang="en-CA" dirty="0" smtClean="0"/>
              <a:t>You’ll </a:t>
            </a:r>
            <a:r>
              <a:rPr lang="en-CA" dirty="0"/>
              <a:t>never know … until you actually take action, begin making them and trying these strategies out.</a:t>
            </a:r>
            <a:endParaRPr lang="en-US" dirty="0"/>
          </a:p>
          <a:p>
            <a:pPr marL="0" indent="0" fontAlgn="base">
              <a:buNone/>
            </a:pPr>
            <a:endParaRPr lang="en-CA" dirty="0" smtClean="0"/>
          </a:p>
          <a:p>
            <a:pPr marL="0" indent="0" fontAlgn="base">
              <a:buNone/>
            </a:pPr>
            <a:r>
              <a:rPr lang="en-CA" dirty="0" smtClean="0"/>
              <a:t>Happy </a:t>
            </a:r>
            <a:r>
              <a:rPr lang="en-CA" dirty="0"/>
              <a:t>live streaming!</a:t>
            </a:r>
            <a:endParaRPr lang="en-US" dirty="0"/>
          </a:p>
          <a:p>
            <a:pPr marL="0" indent="0" hangingPunc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72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hangingPunct="0">
              <a:buNone/>
            </a:pPr>
            <a:endParaRPr lang="en-US" sz="3375" dirty="0"/>
          </a:p>
          <a:p>
            <a:pPr marL="0" indent="0" algn="ctr" hangingPunct="0">
              <a:buNone/>
            </a:pPr>
            <a:endParaRPr lang="en-US" sz="3375" dirty="0"/>
          </a:p>
          <a:p>
            <a:pPr marL="0" indent="0" algn="ctr" hangingPunct="0">
              <a:buNone/>
            </a:pPr>
            <a:endParaRPr lang="en-US" sz="3375" dirty="0"/>
          </a:p>
          <a:p>
            <a:pPr marL="0" indent="0" hangingPunct="0">
              <a:buNone/>
            </a:pPr>
            <a:endParaRPr lang="en-US" b="1" dirty="0" smtClean="0"/>
          </a:p>
          <a:p>
            <a:pPr marL="0" indent="0" hangingPunc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76" y="736542"/>
            <a:ext cx="4536374" cy="302424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28650" y="43060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D196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Support:  Work Books / Guides all in </a:t>
            </a:r>
            <a:r>
              <a:rPr lang="en-US" dirty="0" err="1" smtClean="0"/>
              <a:t>Thinkific</a:t>
            </a:r>
            <a:r>
              <a:rPr lang="en-US" dirty="0" smtClean="0"/>
              <a:t> to help you and now a challenge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9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Live Map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5022" y="5462649"/>
            <a:ext cx="7660327" cy="7143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www.facebook.com</a:t>
            </a:r>
            <a:r>
              <a:rPr lang="en-US" dirty="0"/>
              <a:t>/</a:t>
            </a:r>
            <a:r>
              <a:rPr lang="en-US" dirty="0" err="1"/>
              <a:t>livemap</a:t>
            </a:r>
            <a:r>
              <a:rPr lang="en-US" dirty="0"/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59" y="1850876"/>
            <a:ext cx="6602681" cy="30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Discuss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A post for 7 days</a:t>
            </a:r>
          </a:p>
          <a:p>
            <a:pPr lvl="1"/>
            <a:r>
              <a:rPr lang="en-GB" dirty="0" smtClean="0"/>
              <a:t>A post for 14 days</a:t>
            </a:r>
          </a:p>
          <a:p>
            <a:r>
              <a:rPr lang="en-GB" dirty="0" smtClean="0"/>
              <a:t>What do you want it to do for you?</a:t>
            </a:r>
          </a:p>
          <a:p>
            <a:pPr lvl="1"/>
            <a:r>
              <a:rPr lang="en-GB" dirty="0" smtClean="0"/>
              <a:t>9 Objectives of Social Media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34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62" y="1386238"/>
            <a:ext cx="5857194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41620" y="849776"/>
            <a:ext cx="402276" cy="1510238"/>
          </a:xfrm>
          <a:prstGeom prst="straightConnector1">
            <a:avLst/>
          </a:prstGeom>
          <a:ln w="79375">
            <a:solidFill>
              <a:srgbClr val="DD19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and Easy to do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 hangingPunct="0">
              <a:buFont typeface="+mj-lt"/>
              <a:buAutoNum type="arabicPeriod"/>
            </a:pPr>
            <a:r>
              <a:rPr lang="en-CA" dirty="0"/>
              <a:t>Press the blue “Go Live” button in the map’s top-right corner. 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Follow the instructions re checking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into </a:t>
            </a:r>
            <a:r>
              <a:rPr lang="en-CA" dirty="0"/>
              <a:t>your current location if you need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to</a:t>
            </a:r>
            <a:r>
              <a:rPr lang="en-CA" dirty="0"/>
              <a:t>: Then enter a short, carefully-planned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description </a:t>
            </a:r>
            <a:r>
              <a:rPr lang="en-CA" dirty="0"/>
              <a:t>using your best keyword,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and </a:t>
            </a:r>
            <a:r>
              <a:rPr lang="en-CA" dirty="0"/>
              <a:t>select the </a:t>
            </a:r>
            <a:r>
              <a:rPr lang="en-CA" dirty="0" smtClean="0"/>
              <a:t>audience</a:t>
            </a:r>
            <a:br>
              <a:rPr lang="en-CA" dirty="0" smtClean="0"/>
            </a:br>
            <a:endParaRPr lang="en-CA" dirty="0" smtClean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Press “Next”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92" y="4512622"/>
            <a:ext cx="2045758" cy="15805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183584" y="3621974"/>
            <a:ext cx="580406" cy="2303813"/>
          </a:xfrm>
          <a:prstGeom prst="straightConnector1">
            <a:avLst/>
          </a:prstGeom>
          <a:ln w="79375">
            <a:solidFill>
              <a:srgbClr val="DD19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Techie!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CA" dirty="0"/>
              <a:t>If you prefer to control your own recording options, you can also install and use broadcasting software such </a:t>
            </a:r>
            <a:r>
              <a:rPr lang="en-CA" dirty="0" smtClean="0"/>
              <a:t>as OBS Studio, </a:t>
            </a:r>
            <a:r>
              <a:rPr lang="en-CA" dirty="0"/>
              <a:t>which is open-source video recording and live-streaming software free for anyone to download.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4001294"/>
            <a:ext cx="3943350" cy="185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72540"/>
            <a:ext cx="7886700" cy="4785756"/>
          </a:xfrm>
        </p:spPr>
        <p:txBody>
          <a:bodyPr>
            <a:normAutofit fontScale="85000" lnSpcReduction="20000"/>
          </a:bodyPr>
          <a:lstStyle/>
          <a:p>
            <a:pPr lvl="0" fontAlgn="base" hangingPunct="0"/>
            <a:r>
              <a:rPr lang="en-CA" dirty="0"/>
              <a:t>Create stronger relationship with your </a:t>
            </a:r>
            <a:r>
              <a:rPr lang="en-CA" dirty="0" smtClean="0"/>
              <a:t>followers</a:t>
            </a:r>
          </a:p>
          <a:p>
            <a:pPr lvl="0" fontAlgn="base" hangingPunct="0"/>
            <a:endParaRPr lang="en-US" dirty="0"/>
          </a:p>
          <a:p>
            <a:pPr lvl="0" fontAlgn="base" hangingPunct="0"/>
            <a:r>
              <a:rPr lang="en-CA" dirty="0"/>
              <a:t>Attract organic Facebook Live fans desperate for Live </a:t>
            </a:r>
            <a:r>
              <a:rPr lang="en-CA" dirty="0" smtClean="0"/>
              <a:t>streaming</a:t>
            </a:r>
            <a:r>
              <a:rPr lang="mr-IN" dirty="0" smtClean="0"/>
              <a:t>–</a:t>
            </a:r>
            <a:r>
              <a:rPr lang="en-CA" dirty="0" smtClean="0"/>
              <a:t> widens reach</a:t>
            </a:r>
          </a:p>
          <a:p>
            <a:pPr lvl="0" fontAlgn="base" hangingPunct="0"/>
            <a:endParaRPr lang="en-US" dirty="0"/>
          </a:p>
          <a:p>
            <a:pPr lvl="0" fontAlgn="base" hangingPunct="0"/>
            <a:r>
              <a:rPr lang="en-CA" dirty="0"/>
              <a:t>Share insider tips with Facebook Group </a:t>
            </a:r>
            <a:r>
              <a:rPr lang="en-CA" dirty="0" smtClean="0"/>
              <a:t>members</a:t>
            </a:r>
          </a:p>
          <a:p>
            <a:pPr lvl="0" fontAlgn="base" hangingPunct="0"/>
            <a:endParaRPr lang="en-US" dirty="0"/>
          </a:p>
          <a:p>
            <a:pPr lvl="0" fontAlgn="base" hangingPunct="0"/>
            <a:r>
              <a:rPr lang="en-CA" dirty="0"/>
              <a:t>Satisfy Facebook users’ need for interaction, connection and immediate gratification </a:t>
            </a:r>
          </a:p>
          <a:p>
            <a:pPr marL="0" lvl="0" indent="0" fontAlgn="base" hangingPunct="0">
              <a:buNone/>
            </a:pPr>
            <a:endParaRPr lang="en-US" dirty="0"/>
          </a:p>
          <a:p>
            <a:pPr lvl="0" fontAlgn="base" hangingPunct="0"/>
            <a:r>
              <a:rPr lang="en-CA" dirty="0"/>
              <a:t>Build powerful links by leading people to your website—and to your landing pages</a:t>
            </a: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Why - </a:t>
            </a:r>
            <a:r>
              <a:rPr lang="en-US" dirty="0"/>
              <a:t>9 Objectives of Social Media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Sell </a:t>
            </a:r>
            <a:r>
              <a:rPr lang="en-GB" sz="2400" dirty="0"/>
              <a:t>more products or services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Building your list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Growing connections and building relationships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Positioning yourself as the expert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Increasing your visibility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More traffic to the site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 smtClean="0"/>
              <a:t>Provide </a:t>
            </a:r>
            <a:r>
              <a:rPr lang="en-GB" sz="2400" dirty="0"/>
              <a:t>better customer service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Reputation </a:t>
            </a:r>
            <a:r>
              <a:rPr lang="en-GB" sz="2400" dirty="0" smtClean="0"/>
              <a:t>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Creating a movement </a:t>
            </a:r>
          </a:p>
          <a:p>
            <a:pPr lvl="0"/>
            <a:endParaRPr lang="en-GB" sz="12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© 2017 VACT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409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1415</Words>
  <Application>Microsoft Macintosh PowerPoint</Application>
  <PresentationFormat>On-screen Show (4:3)</PresentationFormat>
  <Paragraphs>172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Calibri Light</vt:lpstr>
      <vt:lpstr>Mangal</vt:lpstr>
      <vt:lpstr>Arial</vt:lpstr>
      <vt:lpstr>Custom Design</vt:lpstr>
      <vt:lpstr>June 2017 – Monthly Training  5 ways to leverage your facebook live videos as a VA</vt:lpstr>
      <vt:lpstr>Have you done one yet?</vt:lpstr>
      <vt:lpstr>The How!</vt:lpstr>
      <vt:lpstr>Facebook Live Map</vt:lpstr>
      <vt:lpstr>PowerPoint Presentation</vt:lpstr>
      <vt:lpstr>Simple and Easy to do</vt:lpstr>
      <vt:lpstr>Getting Techie!</vt:lpstr>
      <vt:lpstr>Why do it?</vt:lpstr>
      <vt:lpstr>The Why - 9 Objectives of Social Media </vt:lpstr>
      <vt:lpstr>Why do it? Cont’d</vt:lpstr>
      <vt:lpstr>What to talk about?</vt:lpstr>
      <vt:lpstr>My Facebook Live Template</vt:lpstr>
      <vt:lpstr>Leverage of Facebook Lives</vt:lpstr>
      <vt:lpstr>Step one: post your facebook live videos to youtube</vt:lpstr>
      <vt:lpstr>Post Your Facebook Live Videos to YouTube</vt:lpstr>
      <vt:lpstr>Post Your Facebook Live Videos to YouTube</vt:lpstr>
      <vt:lpstr>Post Your Facebook Live Videos to YouTube</vt:lpstr>
      <vt:lpstr>Post Your Facebook Live Videos to YouTube</vt:lpstr>
      <vt:lpstr>Post Your Facebook Live Videos to YouTube</vt:lpstr>
      <vt:lpstr>Step two: the best way to use it on your blog</vt:lpstr>
      <vt:lpstr>The Best Way to Use it on Your Blog</vt:lpstr>
      <vt:lpstr>The Best Way to Use it on Your Blog</vt:lpstr>
      <vt:lpstr>The Best Way to Use it on Your Blog</vt:lpstr>
      <vt:lpstr>The Best Way to Use it on Your Blog</vt:lpstr>
      <vt:lpstr>The Best Way to Use it on Your Blog</vt:lpstr>
      <vt:lpstr>Step three: transform it to audio</vt:lpstr>
      <vt:lpstr>Transform it to Audio</vt:lpstr>
      <vt:lpstr>Transform it to Audio</vt:lpstr>
      <vt:lpstr>Step four: turn facebook live videos into a book</vt:lpstr>
      <vt:lpstr>Turn Facebook Live Videos into a Book</vt:lpstr>
      <vt:lpstr>Turn Facebook Live Videos into a Book</vt:lpstr>
      <vt:lpstr>Step five: get as many people to see the video as possible</vt:lpstr>
      <vt:lpstr>Get As Many People to See the Video as Possible</vt:lpstr>
      <vt:lpstr>Get As Many People to See the Video as Possible</vt:lpstr>
      <vt:lpstr>Get As Many People to See the Video as Possible</vt:lpstr>
      <vt:lpstr>Get As Many People to See the Video as Possible</vt:lpstr>
      <vt:lpstr>Get As Many People to See the Video as Possible</vt:lpstr>
      <vt:lpstr>Get As Many People to See the Video as Possible</vt:lpstr>
      <vt:lpstr>Questions?</vt:lpstr>
      <vt:lpstr>The Challenge!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O'Connell</dc:creator>
  <cp:lastModifiedBy>Microsoft Office User</cp:lastModifiedBy>
  <cp:revision>37</cp:revision>
  <dcterms:created xsi:type="dcterms:W3CDTF">2016-02-25T13:08:34Z</dcterms:created>
  <dcterms:modified xsi:type="dcterms:W3CDTF">2017-06-07T18:31:54Z</dcterms:modified>
</cp:coreProperties>
</file>